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8" r:id="rId1"/>
  </p:sldMasterIdLst>
  <p:handoutMasterIdLst>
    <p:handoutMasterId r:id="rId14"/>
  </p:handoutMasterIdLst>
  <p:sldIdLst>
    <p:sldId id="284" r:id="rId2"/>
    <p:sldId id="312" r:id="rId3"/>
    <p:sldId id="313" r:id="rId4"/>
    <p:sldId id="283" r:id="rId5"/>
    <p:sldId id="280" r:id="rId6"/>
    <p:sldId id="285" r:id="rId7"/>
    <p:sldId id="303" r:id="rId8"/>
    <p:sldId id="316" r:id="rId9"/>
    <p:sldId id="314" r:id="rId10"/>
    <p:sldId id="315" r:id="rId11"/>
    <p:sldId id="317" r:id="rId12"/>
    <p:sldId id="318" r:id="rId13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09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1D313-B044-4EB5-B695-AADEB166292B}" type="datetimeFigureOut">
              <a:rPr lang="pl-PL" smtClean="0"/>
              <a:t>2019-05-29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3E8DA-39F6-4303-980A-2A5AA351E6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3529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155A-B022-483D-A5C1-955ED2298BB8}" type="datetimeFigureOut">
              <a:rPr lang="pl-PL" smtClean="0"/>
              <a:t>2019-05-29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EBD7-3072-4DBC-A78B-92A6B82C63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2671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155A-B022-483D-A5C1-955ED2298BB8}" type="datetimeFigureOut">
              <a:rPr lang="pl-PL" smtClean="0"/>
              <a:t>2019-05-29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EBD7-3072-4DBC-A78B-92A6B82C63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2192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155A-B022-483D-A5C1-955ED2298BB8}" type="datetimeFigureOut">
              <a:rPr lang="pl-PL" smtClean="0"/>
              <a:t>2019-05-29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EBD7-3072-4DBC-A78B-92A6B82C63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5396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155A-B022-483D-A5C1-955ED2298BB8}" type="datetimeFigureOut">
              <a:rPr lang="pl-PL" smtClean="0"/>
              <a:t>2019-05-29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EBD7-3072-4DBC-A78B-92A6B82C633C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1424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155A-B022-483D-A5C1-955ED2298BB8}" type="datetimeFigureOut">
              <a:rPr lang="pl-PL" smtClean="0"/>
              <a:t>2019-05-29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EBD7-3072-4DBC-A78B-92A6B82C63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88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155A-B022-483D-A5C1-955ED2298BB8}" type="datetimeFigureOut">
              <a:rPr lang="pl-PL" smtClean="0"/>
              <a:t>2019-05-29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EBD7-3072-4DBC-A78B-92A6B82C63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2666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155A-B022-483D-A5C1-955ED2298BB8}" type="datetimeFigureOut">
              <a:rPr lang="pl-PL" smtClean="0"/>
              <a:t>2019-05-29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EBD7-3072-4DBC-A78B-92A6B82C63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5995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155A-B022-483D-A5C1-955ED2298BB8}" type="datetimeFigureOut">
              <a:rPr lang="pl-PL" smtClean="0"/>
              <a:t>2019-05-29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EBD7-3072-4DBC-A78B-92A6B82C63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5993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155A-B022-483D-A5C1-955ED2298BB8}" type="datetimeFigureOut">
              <a:rPr lang="pl-PL" smtClean="0"/>
              <a:t>2019-05-29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EBD7-3072-4DBC-A78B-92A6B82C63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9847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155A-B022-483D-A5C1-955ED2298BB8}" type="datetimeFigureOut">
              <a:rPr lang="pl-PL" smtClean="0"/>
              <a:t>2019-05-29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EBD7-3072-4DBC-A78B-92A6B82C63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945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155A-B022-483D-A5C1-955ED2298BB8}" type="datetimeFigureOut">
              <a:rPr lang="pl-PL" smtClean="0"/>
              <a:t>2019-05-29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EBD7-3072-4DBC-A78B-92A6B82C63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3384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155A-B022-483D-A5C1-955ED2298BB8}" type="datetimeFigureOut">
              <a:rPr lang="pl-PL" smtClean="0"/>
              <a:t>2019-05-29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EBD7-3072-4DBC-A78B-92A6B82C63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62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155A-B022-483D-A5C1-955ED2298BB8}" type="datetimeFigureOut">
              <a:rPr lang="pl-PL" smtClean="0"/>
              <a:t>2019-05-29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EBD7-3072-4DBC-A78B-92A6B82C63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7636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155A-B022-483D-A5C1-955ED2298BB8}" type="datetimeFigureOut">
              <a:rPr lang="pl-PL" smtClean="0"/>
              <a:t>2019-05-29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EBD7-3072-4DBC-A78B-92A6B82C63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3361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155A-B022-483D-A5C1-955ED2298BB8}" type="datetimeFigureOut">
              <a:rPr lang="pl-PL" smtClean="0"/>
              <a:t>2019-05-29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EBD7-3072-4DBC-A78B-92A6B82C63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330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155A-B022-483D-A5C1-955ED2298BB8}" type="datetimeFigureOut">
              <a:rPr lang="pl-PL" smtClean="0"/>
              <a:t>2019-05-29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EBD7-3072-4DBC-A78B-92A6B82C63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750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155A-B022-483D-A5C1-955ED2298BB8}" type="datetimeFigureOut">
              <a:rPr lang="pl-PL" smtClean="0"/>
              <a:t>2019-05-29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EBD7-3072-4DBC-A78B-92A6B82C63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6285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958155A-B022-483D-A5C1-955ED2298BB8}" type="datetimeFigureOut">
              <a:rPr lang="pl-PL" smtClean="0"/>
              <a:t>2019-05-29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A6DEBD7-3072-4DBC-A78B-92A6B82C63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809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263582" y="3731602"/>
            <a:ext cx="8090486" cy="1595438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br>
              <a:rPr lang="pl-PL" dirty="0">
                <a:latin typeface="Garamond" panose="02020404030301010803" pitchFamily="18" charset="0"/>
              </a:rPr>
            </a:br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724F0DFE-4D57-4FA8-A620-EDBBBD6E8232}"/>
              </a:ext>
            </a:extLst>
          </p:cNvPr>
          <p:cNvSpPr/>
          <p:nvPr/>
        </p:nvSpPr>
        <p:spPr>
          <a:xfrm>
            <a:off x="537410" y="852526"/>
            <a:ext cx="11136429" cy="5546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>
                <a:latin typeface="Garamond" panose="02020404030301010803" pitchFamily="18" charset="0"/>
              </a:rPr>
              <a:t>   </a:t>
            </a:r>
          </a:p>
          <a:p>
            <a:pPr algn="ctr"/>
            <a:endParaRPr lang="pl-PL" sz="3200" dirty="0">
              <a:latin typeface="Garamond" panose="02020404030301010803" pitchFamily="18" charset="0"/>
            </a:endParaRPr>
          </a:p>
          <a:p>
            <a:pPr algn="ctr"/>
            <a:r>
              <a:rPr lang="pl-PL" sz="3200" dirty="0">
                <a:latin typeface="Garamond" panose="02020404030301010803" pitchFamily="18" charset="0"/>
              </a:rPr>
              <a:t> </a:t>
            </a:r>
            <a:r>
              <a:rPr lang="pl-PL" sz="32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Budowa systemu gospodarki wodno-ściekowej w aglomeracji Wrocław - Psary, Szymanów, Krzyżanowice</a:t>
            </a:r>
          </a:p>
          <a:p>
            <a:pPr lvl="0" algn="ctr"/>
            <a:endParaRPr lang="pl-PL" sz="2400" b="1" dirty="0">
              <a:latin typeface="Garamond" panose="02020404030301010803" pitchFamily="18" charset="0"/>
            </a:endParaRPr>
          </a:p>
          <a:p>
            <a:pPr lvl="0" algn="ctr"/>
            <a:endParaRPr lang="pl-PL" sz="2400" b="1" dirty="0">
              <a:latin typeface="Garamond" panose="02020404030301010803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pl-PL" sz="2400" dirty="0">
              <a:latin typeface="Garamond" panose="02020404030301010803" pitchFamily="18" charset="0"/>
            </a:endParaRPr>
          </a:p>
          <a:p>
            <a:pPr marL="285750" indent="-285750" algn="ctr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 algn="ctr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 algn="ctr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 algn="ctr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 algn="ctr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 algn="ctr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 algn="ctr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33597C2-495C-44E2-B488-5FC49EE620B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3" y="434729"/>
            <a:ext cx="2380001" cy="109623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D8D40CA-F5B8-4A8E-80A2-D336E978625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424" y="458571"/>
            <a:ext cx="2885531" cy="109623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19E392E-4C72-4619-B202-7F628C7548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957" y="3731602"/>
            <a:ext cx="3589868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96387DA-4103-4CB5-A5D4-31C54DCCD9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747" y="3261360"/>
            <a:ext cx="4795519" cy="3596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076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729916" y="3360821"/>
            <a:ext cx="10363200" cy="289560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br>
              <a:rPr lang="pl-PL" dirty="0">
                <a:latin typeface="Garamond" panose="02020404030301010803" pitchFamily="18" charset="0"/>
              </a:rPr>
            </a:br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48554CA-B8B5-4D91-859E-883EEA206D86}"/>
              </a:ext>
            </a:extLst>
          </p:cNvPr>
          <p:cNvSpPr/>
          <p:nvPr/>
        </p:nvSpPr>
        <p:spPr>
          <a:xfrm>
            <a:off x="729916" y="361223"/>
            <a:ext cx="10516301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algn="ctr"/>
            <a:endParaRPr lang="pl-PL" sz="2800" b="1" dirty="0">
              <a:latin typeface="Garamond" panose="02020404030301010803" pitchFamily="18" charset="0"/>
            </a:endParaRPr>
          </a:p>
          <a:p>
            <a:pPr marL="88900" algn="ctr"/>
            <a:r>
              <a:rPr lang="pl-PL" sz="2800" b="1" dirty="0">
                <a:latin typeface="Garamond" panose="02020404030301010803" pitchFamily="18" charset="0"/>
              </a:rPr>
              <a:t>SIEĆ KANALIZACJI SANITARNEJ W SZYMANOWIE</a:t>
            </a:r>
          </a:p>
          <a:p>
            <a:pPr marL="88900" algn="ctr"/>
            <a:r>
              <a:rPr lang="pl-PL" sz="28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Możliwość przyłączenia nieruchomości do sieci kanalizacyjnej i odprowadzania ścieków:</a:t>
            </a:r>
            <a:endParaRPr lang="pl-PL" sz="2800" b="1" dirty="0">
              <a:latin typeface="Garamond" panose="02020404030301010803" pitchFamily="18" charset="0"/>
            </a:endParaRPr>
          </a:p>
          <a:p>
            <a:pPr lvl="0"/>
            <a:r>
              <a:rPr lang="pl-PL" sz="24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ulice: </a:t>
            </a:r>
          </a:p>
          <a:p>
            <a:pPr lvl="0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Polna, Lawendowa, Kwiatowa, Łąkowa, Storczykowa, Liliowa i </a:t>
            </a:r>
            <a:r>
              <a:rPr lang="pl-PL" sz="24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Widawska</a:t>
            </a:r>
          </a:p>
          <a:p>
            <a:pPr algn="ctr"/>
            <a:r>
              <a:rPr lang="pl-PL" sz="24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II kwartału 2020 r.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ulice:</a:t>
            </a:r>
          </a:p>
          <a:p>
            <a:r>
              <a:rPr lang="pl-PL" sz="2400" dirty="0">
                <a:solidFill>
                  <a:srgbClr val="2E2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Lotnicza od granicy z m. Psary do zatoki autobusowej,  Parkowa, Ogrodnicza od Lotniczej w kierunku Widawy,</a:t>
            </a:r>
          </a:p>
          <a:p>
            <a:pPr algn="ctr"/>
            <a:r>
              <a:rPr lang="pl-PL" sz="24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III kwartału 2020 r.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ulice: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Lotnicza od zatoki autobusowej w kierunku lotniska, Ogrodnicza, Letnia, Zimowa, Wiosenna, Sportowa, Szybowcowa, Skrzydlata, Lipowa, Przy Krzyżu</a:t>
            </a:r>
          </a:p>
          <a:p>
            <a:pPr algn="ctr"/>
            <a:r>
              <a:rPr lang="pl-PL" sz="24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połowa 2021 r.</a:t>
            </a:r>
          </a:p>
          <a:p>
            <a:pPr marL="88900" algn="ctr"/>
            <a:endParaRPr lang="pl-PL" sz="2800" b="1" dirty="0">
              <a:latin typeface="Garamond" panose="02020404030301010803" pitchFamily="18" charset="0"/>
            </a:endParaRPr>
          </a:p>
          <a:p>
            <a:pPr algn="just"/>
            <a:endParaRPr lang="pl-PL" dirty="0">
              <a:latin typeface="Garamond" panose="02020404030301010803" pitchFamily="18" charset="0"/>
            </a:endParaRPr>
          </a:p>
          <a:p>
            <a:pPr algn="just"/>
            <a:endParaRPr lang="pl-PL" dirty="0">
              <a:latin typeface="Garamond" panose="02020404030301010803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ED0AAF8-5881-41FC-AACD-34A3E2A17D5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881" y="85708"/>
            <a:ext cx="1614170" cy="71247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4CEFF80-8E9E-43F1-AA4E-542FAFDB5D8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028" y="105710"/>
            <a:ext cx="2061845" cy="6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7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729916" y="3360821"/>
            <a:ext cx="10363200" cy="289560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br>
              <a:rPr lang="pl-PL" dirty="0">
                <a:latin typeface="Garamond" panose="02020404030301010803" pitchFamily="18" charset="0"/>
              </a:rPr>
            </a:br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48554CA-B8B5-4D91-859E-883EEA206D86}"/>
              </a:ext>
            </a:extLst>
          </p:cNvPr>
          <p:cNvSpPr/>
          <p:nvPr/>
        </p:nvSpPr>
        <p:spPr>
          <a:xfrm>
            <a:off x="408373" y="848903"/>
            <a:ext cx="10516301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algn="ctr"/>
            <a:r>
              <a:rPr lang="pl-PL" sz="2800" b="1" dirty="0">
                <a:latin typeface="Garamond" panose="02020404030301010803" pitchFamily="18" charset="0"/>
              </a:rPr>
              <a:t>SIEĆ KANALIZACJI SANITARNEJ W SZYMANOWIE</a:t>
            </a:r>
          </a:p>
          <a:p>
            <a:pPr marL="88900" algn="ctr"/>
            <a:endParaRPr lang="pl-PL" sz="2800" b="1" dirty="0">
              <a:solidFill>
                <a:srgbClr val="FF33CC"/>
              </a:solidFill>
              <a:latin typeface="Garamond" panose="02020404030301010803" pitchFamily="18" charset="0"/>
            </a:endParaRPr>
          </a:p>
          <a:p>
            <a:pPr lvl="0" algn="ctr"/>
            <a:r>
              <a:rPr lang="pl-PL" sz="32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Dofinansowanie do budowy przyłączy kanalizacyjnych</a:t>
            </a:r>
            <a:r>
              <a:rPr lang="pl-PL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ctr"/>
            <a:endParaRPr lang="pl-PL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Dofinansowanie w formie refundacji poniesionych wydatków – w wysokości </a:t>
            </a:r>
            <a:r>
              <a:rPr lang="pl-PL" sz="32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 kosztów budowy przyłącza, </a:t>
            </a:r>
          </a:p>
          <a:p>
            <a:pPr lvl="0" algn="ctr"/>
            <a:endParaRPr lang="pl-P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maksymalnie </a:t>
            </a:r>
            <a:r>
              <a:rPr lang="pl-PL" sz="32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5 000 zł 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na jedno przyłącze</a:t>
            </a:r>
          </a:p>
          <a:p>
            <a:pPr marL="88900" algn="ctr"/>
            <a:endParaRPr lang="pl-PL" sz="2800" b="1" dirty="0">
              <a:latin typeface="Garamond" panose="02020404030301010803" pitchFamily="18" charset="0"/>
            </a:endParaRPr>
          </a:p>
          <a:p>
            <a:pPr algn="just"/>
            <a:endParaRPr lang="pl-PL" dirty="0">
              <a:latin typeface="Garamond" panose="02020404030301010803" pitchFamily="18" charset="0"/>
            </a:endParaRPr>
          </a:p>
          <a:p>
            <a:pPr algn="just"/>
            <a:endParaRPr lang="pl-PL" dirty="0">
              <a:latin typeface="Garamond" panose="02020404030301010803" pitchFamily="18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B680825-7034-4825-BAC2-598D5FED6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2691" y="3788169"/>
            <a:ext cx="1920957" cy="192095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3714FC6-B8E5-448C-96B0-C516AC4CF06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5" y="130565"/>
            <a:ext cx="1614170" cy="71247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CDDC527-CDB4-4315-941A-E24A336A818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346" y="161635"/>
            <a:ext cx="2061845" cy="6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89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94057" y="3280139"/>
            <a:ext cx="10363200" cy="289560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br>
              <a:rPr lang="pl-PL" dirty="0">
                <a:latin typeface="Garamond" panose="02020404030301010803" pitchFamily="18" charset="0"/>
              </a:rPr>
            </a:br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48554CA-B8B5-4D91-859E-883EEA206D86}"/>
              </a:ext>
            </a:extLst>
          </p:cNvPr>
          <p:cNvSpPr/>
          <p:nvPr/>
        </p:nvSpPr>
        <p:spPr>
          <a:xfrm>
            <a:off x="408374" y="848903"/>
            <a:ext cx="9985306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algn="ctr"/>
            <a:r>
              <a:rPr lang="pl-PL" sz="2800" b="1" dirty="0">
                <a:latin typeface="Garamond" panose="02020404030301010803" pitchFamily="18" charset="0"/>
              </a:rPr>
              <a:t>SIEĆ KANALIZACJI SANITARNEJ W SZYMANOWIE</a:t>
            </a:r>
          </a:p>
          <a:p>
            <a:pPr marL="88900" algn="ctr"/>
            <a:endParaRPr lang="pl-PL" sz="2800" b="1" dirty="0">
              <a:solidFill>
                <a:srgbClr val="FF33CC"/>
              </a:solidFill>
              <a:latin typeface="Garamond" panose="02020404030301010803" pitchFamily="18" charset="0"/>
            </a:endParaRPr>
          </a:p>
          <a:p>
            <a:pPr marL="88900" algn="ctr"/>
            <a:r>
              <a:rPr lang="pl-PL" sz="4000" b="1" dirty="0">
                <a:solidFill>
                  <a:srgbClr val="FF33CC"/>
                </a:solidFill>
                <a:latin typeface="Garamond" panose="02020404030301010803" pitchFamily="18" charset="0"/>
              </a:rPr>
              <a:t>WYKONAWCA ROBÓT</a:t>
            </a:r>
          </a:p>
          <a:p>
            <a:pPr marL="88900" algn="ctr"/>
            <a:endParaRPr lang="pl-PL" sz="4000" b="1" dirty="0">
              <a:solidFill>
                <a:srgbClr val="FF33CC"/>
              </a:solidFill>
              <a:latin typeface="Garamond" panose="02020404030301010803" pitchFamily="18" charset="0"/>
            </a:endParaRPr>
          </a:p>
          <a:p>
            <a:pPr marL="88900" algn="ctr"/>
            <a:r>
              <a:rPr lang="pl-PL" sz="3200" b="1" dirty="0">
                <a:latin typeface="Garamond" panose="02020404030301010803" pitchFamily="18" charset="0"/>
              </a:rPr>
              <a:t>PRZEDSIĘBIORSTWO ROBÓT WODNYCH I EKOLOGICZNYCH "EKO - WOD" Sp. z o.o.</a:t>
            </a:r>
          </a:p>
          <a:p>
            <a:pPr marL="88900" algn="ctr"/>
            <a:r>
              <a:rPr lang="pl-PL" sz="3200" b="1" dirty="0">
                <a:latin typeface="Garamond" panose="02020404030301010803" pitchFamily="18" charset="0"/>
              </a:rPr>
              <a:t>z siedzibą: ul. Towarowa 12-14,  58 – 100 Świdnica</a:t>
            </a:r>
          </a:p>
          <a:p>
            <a:pPr marL="88900" algn="ctr"/>
            <a:r>
              <a:rPr lang="pl-PL" sz="3600" b="1" dirty="0">
                <a:latin typeface="Garamond" panose="02020404030301010803" pitchFamily="18" charset="0"/>
              </a:rPr>
              <a:t>kontakt:</a:t>
            </a:r>
          </a:p>
          <a:p>
            <a:pPr marL="88900" algn="ctr"/>
            <a:r>
              <a:rPr lang="pl-PL" sz="3600" b="1" dirty="0">
                <a:latin typeface="Garamond" panose="02020404030301010803" pitchFamily="18" charset="0"/>
              </a:rPr>
              <a:t>501-316-826,   696-745-990</a:t>
            </a:r>
          </a:p>
          <a:p>
            <a:pPr marL="88900" algn="ctr"/>
            <a:endParaRPr lang="pl-PL" sz="3600" b="1" dirty="0">
              <a:latin typeface="Garamond" panose="02020404030301010803" pitchFamily="18" charset="0"/>
            </a:endParaRPr>
          </a:p>
          <a:p>
            <a:pPr marL="88900" algn="ctr"/>
            <a:r>
              <a:rPr lang="pl-PL" sz="3600" b="1" dirty="0">
                <a:latin typeface="Garamond" panose="02020404030301010803" pitchFamily="18" charset="0"/>
              </a:rPr>
              <a:t>PGK: 71/312-82-27 Strzeszów ul. Lipowa 15</a:t>
            </a:r>
          </a:p>
          <a:p>
            <a:pPr marL="88900" algn="ctr"/>
            <a:endParaRPr lang="pl-PL" sz="4000" b="1" dirty="0">
              <a:solidFill>
                <a:srgbClr val="FF33CC"/>
              </a:solidFill>
              <a:latin typeface="Garamond" panose="02020404030301010803" pitchFamily="18" charset="0"/>
            </a:endParaRPr>
          </a:p>
          <a:p>
            <a:pPr algn="just"/>
            <a:endParaRPr lang="pl-PL" dirty="0">
              <a:latin typeface="Garamond" panose="02020404030301010803" pitchFamily="18" charset="0"/>
            </a:endParaRPr>
          </a:p>
          <a:p>
            <a:pPr algn="just"/>
            <a:endParaRPr lang="pl-PL" dirty="0">
              <a:latin typeface="Garamond" panose="02020404030301010803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9F2389F-A76D-4987-B1AD-09A6DC4D09E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964" y="136433"/>
            <a:ext cx="1614170" cy="71247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05FB9E8-9F3B-467E-B970-3461D1189F1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346" y="161635"/>
            <a:ext cx="2061845" cy="6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17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263582" y="3731602"/>
            <a:ext cx="8090486" cy="1595438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br>
              <a:rPr lang="pl-PL" dirty="0">
                <a:latin typeface="Garamond" panose="02020404030301010803" pitchFamily="18" charset="0"/>
              </a:rPr>
            </a:br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724F0DFE-4D57-4FA8-A620-EDBBBD6E8232}"/>
              </a:ext>
            </a:extLst>
          </p:cNvPr>
          <p:cNvSpPr/>
          <p:nvPr/>
        </p:nvSpPr>
        <p:spPr>
          <a:xfrm>
            <a:off x="537411" y="852526"/>
            <a:ext cx="6422190" cy="6482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200" dirty="0">
              <a:latin typeface="Garamond" panose="02020404030301010803" pitchFamily="18" charset="0"/>
            </a:endParaRPr>
          </a:p>
          <a:p>
            <a:pPr algn="ctr"/>
            <a:r>
              <a:rPr lang="pl-PL" sz="3200" dirty="0">
                <a:latin typeface="Garamond" panose="02020404030301010803" pitchFamily="18" charset="0"/>
              </a:rPr>
              <a:t>    </a:t>
            </a:r>
            <a:endParaRPr lang="pl-PL" sz="2400" dirty="0">
              <a:latin typeface="Garamond" panose="02020404030301010803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pl-PL" sz="2400" dirty="0">
              <a:latin typeface="Garamond" panose="02020404030301010803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sz="2400" dirty="0">
                <a:latin typeface="Garamond" panose="02020404030301010803" pitchFamily="18" charset="0"/>
              </a:rPr>
              <a:t> Projekt realizowany w ramach Programu Operacyjnego Infrastruktura i Środowisko 2014 – 2020</a:t>
            </a:r>
          </a:p>
          <a:p>
            <a:pPr algn="just">
              <a:lnSpc>
                <a:spcPct val="120000"/>
              </a:lnSpc>
            </a:pPr>
            <a:endParaRPr lang="pl-PL" sz="2400" dirty="0">
              <a:latin typeface="Garamond" panose="02020404030301010803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sz="2400" dirty="0">
                <a:latin typeface="Garamond" panose="02020404030301010803" pitchFamily="18" charset="0"/>
              </a:rPr>
              <a:t> Instytucją Wdrażającą jest Narodowy Fundusz Ochrony Środowiska i Gospodarki Wodnej.</a:t>
            </a:r>
          </a:p>
          <a:p>
            <a:pPr marL="285750" indent="-285750" algn="ctr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 algn="ctr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 algn="ctr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 algn="ctr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 algn="ctr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 algn="ctr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 algn="ctr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33597C2-495C-44E2-B488-5FC49EE620B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121" y="496291"/>
            <a:ext cx="1614170" cy="71247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D8D40CA-F5B8-4A8E-80A2-D336E978625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537" y="536296"/>
            <a:ext cx="2061845" cy="67246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1C9EF02-DFD4-4F1D-87F2-C7F55F9D58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699" y="709792"/>
            <a:ext cx="4029079" cy="6043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7057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263582" y="3731602"/>
            <a:ext cx="8090486" cy="1595438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br>
              <a:rPr lang="pl-PL" dirty="0">
                <a:latin typeface="Garamond" panose="02020404030301010803" pitchFamily="18" charset="0"/>
              </a:rPr>
            </a:br>
            <a:endParaRPr lang="pl-PL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9139CBA4-57D8-4B24-A300-3FC96FA407C9}"/>
              </a:ext>
            </a:extLst>
          </p:cNvPr>
          <p:cNvSpPr/>
          <p:nvPr/>
        </p:nvSpPr>
        <p:spPr>
          <a:xfrm>
            <a:off x="457200" y="1059121"/>
            <a:ext cx="661416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/>
              <a:t>      </a:t>
            </a:r>
            <a:r>
              <a:rPr lang="pl-PL" sz="32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Główne cele przedsięwzięcia:</a:t>
            </a:r>
          </a:p>
          <a:p>
            <a:endParaRPr lang="pl-PL" sz="2000" dirty="0">
              <a:latin typeface="Garamond" panose="020204040303010108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400" dirty="0">
                <a:latin typeface="Garamond" panose="02020404030301010803" pitchFamily="18" charset="0"/>
              </a:rPr>
              <a:t> wyposażenie w zbiorczą sieć kanalizacji sanitarnej miejscowości Gminy Wisznia Mała</a:t>
            </a:r>
          </a:p>
          <a:p>
            <a:pPr algn="just"/>
            <a:endParaRPr lang="pl-PL" sz="2400" dirty="0">
              <a:latin typeface="Garamond" panose="020204040303010108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400" dirty="0">
                <a:latin typeface="Garamond" panose="02020404030301010803" pitchFamily="18" charset="0"/>
              </a:rPr>
              <a:t> przyłączenie do sieci kanalizacji sanitarnej ponad 2,5 tysiąca mieszkańców</a:t>
            </a:r>
          </a:p>
          <a:p>
            <a:pPr algn="just"/>
            <a:endParaRPr lang="pl-PL" sz="2400" dirty="0">
              <a:latin typeface="Garamond" panose="020204040303010108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400" dirty="0">
                <a:latin typeface="Garamond" panose="02020404030301010803" pitchFamily="18" charset="0"/>
              </a:rPr>
              <a:t> w wyniku realizacji inwestycji nastąpi połączenie systemu wodno-ściekowego gminy Wisznia Mała z systemem kanalizacyjnym i wodociągowym miasta Wrocławia, stwarzając tym samym nowe możliwości rozwoju gminy</a:t>
            </a:r>
          </a:p>
          <a:p>
            <a:pPr algn="just"/>
            <a:endParaRPr lang="pl-PL" dirty="0">
              <a:latin typeface="Garamond" panose="02020404030301010803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E7ECA04-3F28-4C80-A181-EB6543FDE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82" y="1623601"/>
            <a:ext cx="4874028" cy="3655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4723D0D-AD89-4F16-8DA6-AD4524A3690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21" y="221971"/>
            <a:ext cx="1614170" cy="71247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DAA14D7-554D-4455-B8FC-871F8DF2253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066" y="261976"/>
            <a:ext cx="2061845" cy="6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66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263582" y="3731602"/>
            <a:ext cx="8090486" cy="1595438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br>
              <a:rPr lang="pl-PL" dirty="0">
                <a:latin typeface="Garamond" panose="02020404030301010803" pitchFamily="18" charset="0"/>
              </a:rPr>
            </a:br>
            <a:endParaRPr lang="pl-PL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9139CBA4-57D8-4B24-A300-3FC96FA407C9}"/>
              </a:ext>
            </a:extLst>
          </p:cNvPr>
          <p:cNvSpPr/>
          <p:nvPr/>
        </p:nvSpPr>
        <p:spPr>
          <a:xfrm>
            <a:off x="457200" y="1459230"/>
            <a:ext cx="56388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/>
              <a:t>     </a:t>
            </a:r>
            <a:r>
              <a:rPr lang="pl-PL" sz="32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c.d.</a:t>
            </a:r>
            <a:r>
              <a:rPr lang="pl-PL" sz="3200" dirty="0"/>
              <a:t> </a:t>
            </a:r>
            <a:r>
              <a:rPr lang="pl-PL" sz="32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Główne cele przedsięwzięcia</a:t>
            </a:r>
            <a:endParaRPr lang="pl-PL" dirty="0">
              <a:latin typeface="Garamond" panose="02020404030301010803" pitchFamily="18" charset="0"/>
            </a:endParaRPr>
          </a:p>
          <a:p>
            <a:pPr algn="just"/>
            <a:endParaRPr lang="pl-PL" dirty="0">
              <a:latin typeface="Garamond" panose="020204040303010108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400" dirty="0">
                <a:latin typeface="Garamond" panose="02020404030301010803" pitchFamily="18" charset="0"/>
              </a:rPr>
              <a:t> poprawa jakości życia mieszkańców oraz zwiększenie liczby ludności korzystającej z ulepszonego systemu oczyszczania ścieków komunalnych</a:t>
            </a:r>
          </a:p>
          <a:p>
            <a:pPr algn="just"/>
            <a:endParaRPr lang="pl-PL" sz="2400" dirty="0">
              <a:latin typeface="Garamond" panose="020204040303010108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400" dirty="0">
                <a:latin typeface="Garamond" panose="02020404030301010803" pitchFamily="18" charset="0"/>
              </a:rPr>
              <a:t> wypełnienie założeń Krajowego Programu Oczyszczania Ścieków Komunalnych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60970D2-EB20-425D-B77E-7D6E26106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676" y="1202712"/>
            <a:ext cx="3796364" cy="5061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9D9A7CF-714C-4E7B-B8A8-08C2D36454C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570" y="165504"/>
            <a:ext cx="1614170" cy="71247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8F40755-4116-4194-B87D-9D0FAF8CF5F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346" y="161635"/>
            <a:ext cx="2061845" cy="6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16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263582" y="3731602"/>
            <a:ext cx="8090486" cy="1595438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br>
              <a:rPr lang="pl-PL" dirty="0">
                <a:latin typeface="Garamond" panose="02020404030301010803" pitchFamily="18" charset="0"/>
              </a:rPr>
            </a:br>
            <a:endParaRPr lang="pl-PL" dirty="0"/>
          </a:p>
        </p:txBody>
      </p:sp>
      <p:graphicFrame>
        <p:nvGraphicFramePr>
          <p:cNvPr id="3" name="Obiekt 2">
            <a:extLst>
              <a:ext uri="{FF2B5EF4-FFF2-40B4-BE49-F238E27FC236}">
                <a16:creationId xmlns:a16="http://schemas.microsoft.com/office/drawing/2014/main" id="{AC05DF0B-4C70-433C-BBEE-6341AC83D9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538112"/>
              </p:ext>
            </p:extLst>
          </p:nvPr>
        </p:nvGraphicFramePr>
        <p:xfrm>
          <a:off x="1051680" y="553139"/>
          <a:ext cx="9245957" cy="625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Acrobat Document" r:id="rId3" imgW="11325053" imgH="8010360" progId="AcroExch.Document.11">
                  <p:embed/>
                </p:oleObj>
              </mc:Choice>
              <mc:Fallback>
                <p:oleObj name="Acrobat Document" r:id="rId3" imgW="11325053" imgH="8010360" progId="AcroExch.Document.11">
                  <p:embed/>
                  <p:pic>
                    <p:nvPicPr>
                      <p:cNvPr id="2" name="Obiekt 1">
                        <a:extLst>
                          <a:ext uri="{FF2B5EF4-FFF2-40B4-BE49-F238E27FC236}">
                            <a16:creationId xmlns:a16="http://schemas.microsoft.com/office/drawing/2014/main" id="{E6AD063D-F6B1-4DB9-BA94-F37A82FD8C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1680" y="553139"/>
                        <a:ext cx="9245957" cy="625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rostokąt 3">
            <a:extLst>
              <a:ext uri="{FF2B5EF4-FFF2-40B4-BE49-F238E27FC236}">
                <a16:creationId xmlns:a16="http://schemas.microsoft.com/office/drawing/2014/main" id="{5AFAC1C6-FFF7-4FC8-94A3-EC4460AE885E}"/>
              </a:ext>
            </a:extLst>
          </p:cNvPr>
          <p:cNvSpPr/>
          <p:nvPr/>
        </p:nvSpPr>
        <p:spPr>
          <a:xfrm>
            <a:off x="269834" y="5298643"/>
            <a:ext cx="4522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36,64 km </a:t>
            </a:r>
            <a:r>
              <a:rPr lang="pl-PL" sz="2400" dirty="0">
                <a:latin typeface="Garamond" panose="02020404030301010803" pitchFamily="18" charset="0"/>
              </a:rPr>
              <a:t>sieci kanalizacji sanitarnej </a:t>
            </a:r>
            <a:endParaRPr lang="pl-PL" sz="2400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AD18F79-9432-4F65-9564-8EA008958AE8}"/>
              </a:ext>
            </a:extLst>
          </p:cNvPr>
          <p:cNvSpPr/>
          <p:nvPr/>
        </p:nvSpPr>
        <p:spPr>
          <a:xfrm>
            <a:off x="269834" y="5843196"/>
            <a:ext cx="3590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2,12 km</a:t>
            </a:r>
            <a:r>
              <a:rPr lang="pl-PL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pl-PL" sz="2400" dirty="0">
                <a:latin typeface="Garamond" panose="02020404030301010803" pitchFamily="18" charset="0"/>
              </a:rPr>
              <a:t>sieci wodociągowej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655370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263582" y="3731602"/>
            <a:ext cx="8090486" cy="1595438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br>
              <a:rPr lang="pl-PL" dirty="0">
                <a:latin typeface="Garamond" panose="02020404030301010803" pitchFamily="18" charset="0"/>
              </a:rPr>
            </a:br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A51B742A-D229-4619-8DF6-2450470B1252}"/>
              </a:ext>
            </a:extLst>
          </p:cNvPr>
          <p:cNvSpPr/>
          <p:nvPr/>
        </p:nvSpPr>
        <p:spPr>
          <a:xfrm>
            <a:off x="784543" y="1299655"/>
            <a:ext cx="10143875" cy="4027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2800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Poziom dofinansowania Projektu wynosi </a:t>
            </a:r>
            <a:r>
              <a:rPr lang="pl-PL" sz="2800" b="1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85%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2800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Po uwzględnieniu zryczałtowanej stawki dochodu wysokość dofinansowania wynosi </a:t>
            </a:r>
            <a:r>
              <a:rPr lang="pl-PL" sz="2800" b="1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63,75%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2800" b="1" dirty="0">
              <a:solidFill>
                <a:srgbClr val="FF0000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8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Wartość brutto: 90 836 631,64 PLN</a:t>
            </a:r>
            <a:endParaRPr lang="pl-PL" sz="28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8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Wartość netto: 74 091 541,17 PLN</a:t>
            </a:r>
            <a:endParaRPr lang="pl-PL" sz="28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8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Wysokość dofinansowania: 47 233 357,49 PLN</a:t>
            </a:r>
            <a:endParaRPr lang="pl-PL" sz="28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8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Wkład własny: 26 858 183,68 PLN</a:t>
            </a:r>
            <a:endParaRPr lang="pl-PL" sz="28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Znalezione obrazy dla zapytania worek pieniędzy">
            <a:extLst>
              <a:ext uri="{FF2B5EF4-FFF2-40B4-BE49-F238E27FC236}">
                <a16:creationId xmlns:a16="http://schemas.microsoft.com/office/drawing/2014/main" id="{62DACB55-9E76-4C0F-A5D7-BC6BD5F83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38" y="4125278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3489689-159C-4625-9818-90A6E3A005E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481" y="282931"/>
            <a:ext cx="1614170" cy="71247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2C4F79F-D16E-4D0D-B510-614EDE27BC3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223" y="326898"/>
            <a:ext cx="2061845" cy="6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44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729916" y="3360821"/>
            <a:ext cx="10363200" cy="289560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br>
              <a:rPr lang="pl-PL" dirty="0">
                <a:latin typeface="Garamond" panose="02020404030301010803" pitchFamily="18" charset="0"/>
              </a:rPr>
            </a:br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48554CA-B8B5-4D91-859E-883EEA206D86}"/>
              </a:ext>
            </a:extLst>
          </p:cNvPr>
          <p:cNvSpPr/>
          <p:nvPr/>
        </p:nvSpPr>
        <p:spPr>
          <a:xfrm>
            <a:off x="408373" y="848903"/>
            <a:ext cx="10516301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algn="ctr"/>
            <a:r>
              <a:rPr lang="pl-PL" sz="2800" b="1" dirty="0">
                <a:latin typeface="Garamond" panose="02020404030301010803" pitchFamily="18" charset="0"/>
              </a:rPr>
              <a:t>SIEĆ KANALIZACJI SANITARNEJ W SZYMANOWIE</a:t>
            </a:r>
          </a:p>
          <a:p>
            <a:pPr marL="88900" algn="ctr"/>
            <a:endParaRPr lang="pl-PL" sz="2800" b="1" dirty="0">
              <a:latin typeface="Garamond" panose="02020404030301010803" pitchFamily="18" charset="0"/>
            </a:endParaRPr>
          </a:p>
          <a:p>
            <a:pPr marL="88900" algn="ctr"/>
            <a:r>
              <a:rPr lang="pl-PL" sz="2400" b="1" dirty="0">
                <a:latin typeface="Garamond" panose="02020404030301010803" pitchFamily="18" charset="0"/>
              </a:rPr>
              <a:t>nazwa zadania: „Budowa sieci kanalizacji sanitarnej wraz z przepompowniami ścieków w miejscowości Szymanów, gmina Wisznia Mała-Etap III wraz z usunięciem kolizji z linią energetyczną </a:t>
            </a:r>
            <a:r>
              <a:rPr lang="pl-PL" sz="2400" b="1" dirty="0" err="1">
                <a:latin typeface="Garamond" panose="02020404030301010803" pitchFamily="18" charset="0"/>
              </a:rPr>
              <a:t>nN</a:t>
            </a:r>
            <a:r>
              <a:rPr lang="pl-PL" sz="2400" b="1" dirty="0">
                <a:latin typeface="Garamond" panose="02020404030301010803" pitchFamily="18" charset="0"/>
              </a:rPr>
              <a:t> 0,4kV oraz układem odwodnienia drogi w ul. Lotniczej w Szymanowie”</a:t>
            </a:r>
          </a:p>
          <a:p>
            <a:pPr marL="88900" algn="ctr"/>
            <a:endParaRPr lang="pl-PL" dirty="0">
              <a:latin typeface="Garamond" panose="02020404030301010803" pitchFamily="18" charset="0"/>
            </a:endParaRPr>
          </a:p>
          <a:p>
            <a:pPr algn="just"/>
            <a:r>
              <a:rPr lang="pl-PL" sz="2000" dirty="0">
                <a:latin typeface="Garamond" panose="02020404030301010803" pitchFamily="18" charset="0"/>
              </a:rPr>
              <a:t>Zakres rzeczowy obejmuje budowę:</a:t>
            </a:r>
          </a:p>
          <a:p>
            <a:pPr algn="just"/>
            <a:endParaRPr lang="pl-PL" sz="2000" dirty="0">
              <a:latin typeface="Garamond" panose="020204040303010108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10 km</a:t>
            </a:r>
            <a:r>
              <a:rPr lang="pl-PL" sz="2000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pl-PL" sz="2000" dirty="0">
                <a:latin typeface="Garamond" panose="02020404030301010803" pitchFamily="18" charset="0"/>
              </a:rPr>
              <a:t>sieci kanalizacyjnej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sz="2000" dirty="0">
              <a:latin typeface="Garamond" panose="020204040303010108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000" dirty="0">
                <a:latin typeface="Garamond" panose="02020404030301010803" pitchFamily="18" charset="0"/>
              </a:rPr>
              <a:t>dwie przepompownie ścieków (przy ul. Ogrodniczej w rejonie świetlicy, przy ul. Lotniczej w rejonie boiska bosku)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sz="2000" dirty="0">
              <a:latin typeface="Garamond" panose="020204040303010108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000" dirty="0">
                <a:latin typeface="Garamond" panose="02020404030301010803" pitchFamily="18" charset="0"/>
              </a:rPr>
              <a:t>wykonanie kanalizacji deszczowej i przebudowa linii elektroenergetycznej niskiego napięcia 0,4 </a:t>
            </a:r>
            <a:r>
              <a:rPr lang="pl-PL" sz="2000" dirty="0" err="1">
                <a:latin typeface="Garamond" panose="02020404030301010803" pitchFamily="18" charset="0"/>
              </a:rPr>
              <a:t>kV</a:t>
            </a:r>
            <a:r>
              <a:rPr lang="pl-PL" sz="2000" dirty="0">
                <a:latin typeface="Garamond" panose="02020404030301010803" pitchFamily="18" charset="0"/>
              </a:rPr>
              <a:t> w ul. Lotniczej w Szymanowie w celu usunięcia kolizji z projektowaną kanalizacją sanitarną</a:t>
            </a:r>
          </a:p>
          <a:p>
            <a:pPr algn="just"/>
            <a:endParaRPr lang="pl-PL" sz="2000" dirty="0">
              <a:latin typeface="Garamond" panose="020204040303010108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000" dirty="0">
                <a:latin typeface="Garamond" panose="02020404030301010803" pitchFamily="18" charset="0"/>
              </a:rPr>
              <a:t>Wartość robót: </a:t>
            </a:r>
            <a:r>
              <a:rPr lang="pl-PL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23 043 279,48  PLN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dirty="0">
              <a:latin typeface="Garamond" panose="02020404030301010803" pitchFamily="18" charset="0"/>
            </a:endParaRPr>
          </a:p>
          <a:p>
            <a:pPr algn="just"/>
            <a:endParaRPr lang="pl-PL" dirty="0">
              <a:latin typeface="Garamond" panose="02020404030301010803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A5A231C-3028-47C0-A7B3-A9022AB004A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23" y="92553"/>
            <a:ext cx="1614170" cy="71247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1A5D9A7-4341-44EE-9158-3EBC2E6C9A3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911" y="112555"/>
            <a:ext cx="2061845" cy="6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39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729916" y="3360821"/>
            <a:ext cx="10363200" cy="289560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br>
              <a:rPr lang="pl-PL" dirty="0">
                <a:latin typeface="Garamond" panose="02020404030301010803" pitchFamily="18" charset="0"/>
              </a:rPr>
            </a:br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48554CA-B8B5-4D91-859E-883EEA206D86}"/>
              </a:ext>
            </a:extLst>
          </p:cNvPr>
          <p:cNvSpPr/>
          <p:nvPr/>
        </p:nvSpPr>
        <p:spPr>
          <a:xfrm>
            <a:off x="408373" y="848903"/>
            <a:ext cx="105163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dirty="0">
              <a:latin typeface="Garamond" panose="02020404030301010803" pitchFamily="18" charset="0"/>
            </a:endParaRPr>
          </a:p>
          <a:p>
            <a:pPr algn="just"/>
            <a:endParaRPr lang="pl-PL" dirty="0">
              <a:latin typeface="Garamond" panose="02020404030301010803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C3E5CB7-161A-490F-9928-71C560FFA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5" y="32379"/>
            <a:ext cx="11333283" cy="672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04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729916" y="3360821"/>
            <a:ext cx="10363200" cy="289560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br>
              <a:rPr lang="pl-PL" dirty="0">
                <a:latin typeface="Garamond" panose="02020404030301010803" pitchFamily="18" charset="0"/>
              </a:rPr>
            </a:br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48554CA-B8B5-4D91-859E-883EEA206D86}"/>
              </a:ext>
            </a:extLst>
          </p:cNvPr>
          <p:cNvSpPr/>
          <p:nvPr/>
        </p:nvSpPr>
        <p:spPr>
          <a:xfrm>
            <a:off x="408373" y="848903"/>
            <a:ext cx="10516301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algn="ctr"/>
            <a:r>
              <a:rPr lang="pl-PL" sz="2800" b="1" dirty="0">
                <a:latin typeface="Garamond" panose="02020404030301010803" pitchFamily="18" charset="0"/>
              </a:rPr>
              <a:t>SIEĆ KANALIZACJI SANITARNEJ W SZYMANOWIE</a:t>
            </a:r>
          </a:p>
          <a:p>
            <a:pPr marL="88900" algn="ctr"/>
            <a:r>
              <a:rPr lang="pl-PL" sz="2800" b="1" dirty="0">
                <a:solidFill>
                  <a:srgbClr val="FF33CC"/>
                </a:solidFill>
                <a:latin typeface="Garamond" panose="02020404030301010803" pitchFamily="18" charset="0"/>
              </a:rPr>
              <a:t>  </a:t>
            </a:r>
            <a:r>
              <a:rPr lang="pl-PL" sz="3200" b="1" dirty="0">
                <a:solidFill>
                  <a:srgbClr val="FF33CC"/>
                </a:solidFill>
                <a:latin typeface="Garamond" panose="02020404030301010803" pitchFamily="18" charset="0"/>
              </a:rPr>
              <a:t>HARMONOGRAM ROBÓT </a:t>
            </a:r>
            <a:endParaRPr lang="pl-PL" sz="2800" b="1" dirty="0">
              <a:solidFill>
                <a:srgbClr val="FF33CC"/>
              </a:solidFill>
              <a:latin typeface="Garamond" panose="02020404030301010803" pitchFamily="18" charset="0"/>
            </a:endParaRPr>
          </a:p>
          <a:p>
            <a:pPr marL="88900" algn="ctr"/>
            <a:endParaRPr lang="pl-PL" sz="2800" b="1" dirty="0">
              <a:latin typeface="Garamond" panose="02020404030301010803" pitchFamily="18" charset="0"/>
            </a:endParaRPr>
          </a:p>
          <a:p>
            <a:pPr marL="88900" algn="ctr"/>
            <a:endParaRPr lang="pl-PL" dirty="0">
              <a:latin typeface="Garamond" panose="02020404030301010803" pitchFamily="18" charset="0"/>
            </a:endParaRPr>
          </a:p>
          <a:p>
            <a:pPr algn="just"/>
            <a:r>
              <a:rPr lang="pl-PL" sz="2800" dirty="0">
                <a:latin typeface="Garamond" panose="02020404030301010803" pitchFamily="18" charset="0"/>
              </a:rPr>
              <a:t>Czas realizacji robót w Szymanowie: 34 miesiące tj. do marca 2022r.</a:t>
            </a:r>
          </a:p>
          <a:p>
            <a:pPr algn="just"/>
            <a:endParaRPr lang="pl-PL" sz="2000" b="1" dirty="0">
              <a:latin typeface="Garamond" panose="02020404030301010803" pitchFamily="18" charset="0"/>
            </a:endParaRPr>
          </a:p>
          <a:p>
            <a:pPr algn="just"/>
            <a:r>
              <a:rPr lang="pl-PL" sz="2800" b="1" dirty="0">
                <a:latin typeface="Garamond" panose="02020404030301010803" pitchFamily="18" charset="0"/>
              </a:rPr>
              <a:t>ODCINEK 1: </a:t>
            </a:r>
            <a:r>
              <a:rPr lang="pl-PL" sz="2800" dirty="0">
                <a:latin typeface="Garamond" panose="02020404030301010803" pitchFamily="18" charset="0"/>
              </a:rPr>
              <a:t>ul. Widawska, ul. Lotnicza od drogi wojewódzkiej do zatoki autobusowej, ul. Parkowa, ul. Ogrodnicza od zatoki do świetlicy </a:t>
            </a:r>
            <a:br>
              <a:rPr lang="pl-PL" sz="2800" dirty="0">
                <a:latin typeface="Garamond" panose="02020404030301010803" pitchFamily="18" charset="0"/>
              </a:rPr>
            </a:br>
            <a:r>
              <a:rPr lang="pl-PL" sz="2800" dirty="0">
                <a:latin typeface="Garamond" panose="02020404030301010803" pitchFamily="18" charset="0"/>
              </a:rPr>
              <a:t>– 14 miesięcy, tj. </a:t>
            </a:r>
            <a:r>
              <a:rPr lang="pl-PL" sz="2800" b="1" dirty="0">
                <a:latin typeface="Garamond" panose="02020404030301010803" pitchFamily="18" charset="0"/>
              </a:rPr>
              <a:t>do lipca 2020r.</a:t>
            </a:r>
          </a:p>
          <a:p>
            <a:pPr algn="just"/>
            <a:endParaRPr lang="pl-PL" sz="2800" dirty="0">
              <a:latin typeface="Garamond" panose="02020404030301010803" pitchFamily="18" charset="0"/>
            </a:endParaRPr>
          </a:p>
          <a:p>
            <a:pPr algn="just"/>
            <a:r>
              <a:rPr lang="pl-PL" sz="2800" b="1" dirty="0">
                <a:latin typeface="Garamond" panose="02020404030301010803" pitchFamily="18" charset="0"/>
              </a:rPr>
              <a:t>ODCINEK  2</a:t>
            </a:r>
            <a:r>
              <a:rPr lang="pl-PL" sz="2800" dirty="0">
                <a:latin typeface="Garamond" panose="02020404030301010803" pitchFamily="18" charset="0"/>
              </a:rPr>
              <a:t>: ul. Lotnicza od zatoki w kierunku lotniska, ul. Ogrodnicza, Zimowa, Letnia, Mostowa, Lipowa, Przy Krzyżu, Sportowa, Szybowcowa, Skrzydlata,  Słoneczna - 34 miesiące, tj. </a:t>
            </a:r>
            <a:r>
              <a:rPr lang="pl-PL" sz="2800" b="1" dirty="0">
                <a:latin typeface="Garamond" panose="02020404030301010803" pitchFamily="18" charset="0"/>
              </a:rPr>
              <a:t>do marca 2022r.</a:t>
            </a:r>
          </a:p>
          <a:p>
            <a:pPr algn="just"/>
            <a:endParaRPr lang="pl-PL" dirty="0">
              <a:latin typeface="Garamond" panose="02020404030301010803" pitchFamily="18" charset="0"/>
            </a:endParaRPr>
          </a:p>
          <a:p>
            <a:pPr algn="just"/>
            <a:endParaRPr lang="pl-PL" dirty="0">
              <a:latin typeface="Garamond" panose="02020404030301010803" pitchFamily="18" charset="0"/>
            </a:endParaRPr>
          </a:p>
          <a:p>
            <a:pPr algn="just"/>
            <a:endParaRPr lang="pl-PL" dirty="0">
              <a:latin typeface="Garamond" panose="02020404030301010803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936139A-3B5A-4273-9E0F-FF87608930C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598" y="110483"/>
            <a:ext cx="1614170" cy="71247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36B6918-D3B9-43A5-AB57-0746E20FA92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99" y="130485"/>
            <a:ext cx="2061845" cy="6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6636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Niebieski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Krop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op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1487</TotalTime>
  <Words>491</Words>
  <Application>Microsoft Office PowerPoint</Application>
  <PresentationFormat>Panoramiczny</PresentationFormat>
  <Paragraphs>110</Paragraphs>
  <Slides>12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Arial</vt:lpstr>
      <vt:lpstr>Calibri</vt:lpstr>
      <vt:lpstr>Garamond</vt:lpstr>
      <vt:lpstr>Tw Cen MT</vt:lpstr>
      <vt:lpstr>Wingdings</vt:lpstr>
      <vt:lpstr>Kropla</vt:lpstr>
      <vt:lpstr>Acrobat Document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Justyna Mumot</dc:creator>
  <cp:lastModifiedBy>Izabela Rucińska</cp:lastModifiedBy>
  <cp:revision>149</cp:revision>
  <cp:lastPrinted>2019-03-22T10:55:40Z</cp:lastPrinted>
  <dcterms:created xsi:type="dcterms:W3CDTF">2018-08-20T09:27:54Z</dcterms:created>
  <dcterms:modified xsi:type="dcterms:W3CDTF">2019-05-29T13:17:43Z</dcterms:modified>
</cp:coreProperties>
</file>